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9" r:id="rId4"/>
    <p:sldId id="278" r:id="rId5"/>
    <p:sldId id="261" r:id="rId6"/>
    <p:sldId id="267" r:id="rId7"/>
    <p:sldId id="304" r:id="rId8"/>
    <p:sldId id="268" r:id="rId9"/>
    <p:sldId id="305" r:id="rId10"/>
    <p:sldId id="266" r:id="rId11"/>
    <p:sldId id="287" r:id="rId12"/>
    <p:sldId id="292" r:id="rId13"/>
    <p:sldId id="297" r:id="rId14"/>
    <p:sldId id="298" r:id="rId15"/>
    <p:sldId id="299" r:id="rId16"/>
    <p:sldId id="317" r:id="rId17"/>
    <p:sldId id="257" r:id="rId18"/>
    <p:sldId id="258" r:id="rId19"/>
    <p:sldId id="259" r:id="rId20"/>
    <p:sldId id="260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D0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49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jpeg>
</file>

<file path=ppt/media/image14.png>
</file>

<file path=ppt/media/image15.wdp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F4D24-CF49-4164-A9D7-C023E6A656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520C8-9FEB-4E6F-B56E-CAAAA309D9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microsoft.com/office/2007/relationships/hdphoto" Target="../media/image15.wdp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png"/><Relationship Id="rId2" Type="http://schemas.openxmlformats.org/officeDocument/2006/relationships/image" Target="../media/image1.svg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trice 300 RTK – Built Tough. Works Smart. – DJI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952" y="4366962"/>
            <a:ext cx="2337318" cy="155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云冠iCrest 2.0高性能机载计算机，打造无人机“最强大脑”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22" y="1514275"/>
            <a:ext cx="2148860" cy="1390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矩形 13"/>
          <p:cNvSpPr/>
          <p:nvPr/>
        </p:nvSpPr>
        <p:spPr>
          <a:xfrm>
            <a:off x="3472385" y="317674"/>
            <a:ext cx="6377940" cy="1663375"/>
          </a:xfrm>
          <a:prstGeom prst="rect">
            <a:avLst/>
          </a:prstGeom>
          <a:noFill/>
          <a:ln w="19050">
            <a:solidFill>
              <a:srgbClr val="00206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472385" y="4760948"/>
            <a:ext cx="2063463" cy="1242060"/>
          </a:xfrm>
          <a:prstGeom prst="rect">
            <a:avLst/>
          </a:prstGeom>
          <a:noFill/>
          <a:ln w="19050">
            <a:solidFill>
              <a:srgbClr val="00206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Times New Roman" panose="02020603050405020304" pitchFamily="18" charset="0"/>
              </a:rPr>
              <a:t>IR&amp;RGB Camera</a:t>
            </a:r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998665" y="4760948"/>
            <a:ext cx="1851660" cy="1242060"/>
          </a:xfrm>
          <a:prstGeom prst="rect">
            <a:avLst/>
          </a:prstGeom>
          <a:noFill/>
          <a:ln w="19050">
            <a:solidFill>
              <a:srgbClr val="00206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Times New Roman" panose="02020603050405020304" pitchFamily="18" charset="0"/>
              </a:rPr>
              <a:t>Flight Sensors</a:t>
            </a:r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464765" y="1981050"/>
            <a:ext cx="6377940" cy="1078614"/>
          </a:xfrm>
          <a:prstGeom prst="rect">
            <a:avLst/>
          </a:prstGeom>
          <a:noFill/>
          <a:ln w="19050">
            <a:solidFill>
              <a:srgbClr val="00206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Times New Roman" panose="02020603050405020304" pitchFamily="18" charset="0"/>
              </a:rPr>
              <a:t>ROS + Onboard-SDK-ROS</a:t>
            </a:r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386785" y="550184"/>
            <a:ext cx="1905000" cy="616011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Times New Roman" panose="02020603050405020304" pitchFamily="18" charset="0"/>
              </a:rPr>
              <a:t>CV applications</a:t>
            </a:r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103241" y="548974"/>
            <a:ext cx="1645920" cy="616011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Times New Roman" panose="02020603050405020304" pitchFamily="18" charset="0"/>
              </a:rPr>
              <a:t>navigation</a:t>
            </a:r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cxnSp>
        <p:nvCxnSpPr>
          <p:cNvPr id="20" name="连接符: 肘形 19"/>
          <p:cNvCxnSpPr>
            <a:stCxn id="19" idx="0"/>
            <a:endCxn id="31" idx="3"/>
          </p:cNvCxnSpPr>
          <p:nvPr/>
        </p:nvCxnSpPr>
        <p:spPr>
          <a:xfrm rot="5400000" flipH="1" flipV="1">
            <a:off x="8263305" y="3181548"/>
            <a:ext cx="2240591" cy="918210"/>
          </a:xfrm>
          <a:prstGeom prst="bentConnector4">
            <a:avLst>
              <a:gd name="adj1" fmla="val 29220"/>
              <a:gd name="adj2" fmla="val 124896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肘形 20"/>
          <p:cNvCxnSpPr>
            <a:stCxn id="86" idx="0"/>
            <a:endCxn id="31" idx="3"/>
          </p:cNvCxnSpPr>
          <p:nvPr/>
        </p:nvCxnSpPr>
        <p:spPr>
          <a:xfrm rot="5400000" flipH="1" flipV="1">
            <a:off x="7191527" y="2109771"/>
            <a:ext cx="2240591" cy="3061765"/>
          </a:xfrm>
          <a:prstGeom prst="bentConnector4">
            <a:avLst>
              <a:gd name="adj1" fmla="val 29636"/>
              <a:gd name="adj2" fmla="val 107466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连接符: 肘形 23"/>
          <p:cNvCxnSpPr>
            <a:stCxn id="18" idx="0"/>
            <a:endCxn id="31" idx="3"/>
          </p:cNvCxnSpPr>
          <p:nvPr/>
        </p:nvCxnSpPr>
        <p:spPr>
          <a:xfrm rot="5400000" flipH="1" flipV="1">
            <a:off x="6053116" y="971359"/>
            <a:ext cx="2240591" cy="5338588"/>
          </a:xfrm>
          <a:prstGeom prst="bentConnector4">
            <a:avLst>
              <a:gd name="adj1" fmla="val 29220"/>
              <a:gd name="adj2" fmla="val 104282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连接符: 肘形 21"/>
          <p:cNvCxnSpPr>
            <a:stCxn id="31" idx="0"/>
            <a:endCxn id="35" idx="2"/>
          </p:cNvCxnSpPr>
          <p:nvPr/>
        </p:nvCxnSpPr>
        <p:spPr>
          <a:xfrm rot="5400000" flipH="1" flipV="1">
            <a:off x="6881936" y="936785"/>
            <a:ext cx="816065" cy="1272466"/>
          </a:xfrm>
          <a:prstGeom prst="bentConnector3">
            <a:avLst>
              <a:gd name="adj1" fmla="val 50000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连接符: 肘形 32"/>
          <p:cNvCxnSpPr>
            <a:stCxn id="31" idx="0"/>
            <a:endCxn id="32" idx="2"/>
          </p:cNvCxnSpPr>
          <p:nvPr/>
        </p:nvCxnSpPr>
        <p:spPr>
          <a:xfrm rot="16200000" flipV="1">
            <a:off x="5589083" y="916398"/>
            <a:ext cx="814855" cy="1314450"/>
          </a:xfrm>
          <a:prstGeom prst="bentConnector3">
            <a:avLst>
              <a:gd name="adj1" fmla="val 50000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连接符: 肘形 27"/>
          <p:cNvCxnSpPr>
            <a:stCxn id="32" idx="1"/>
          </p:cNvCxnSpPr>
          <p:nvPr/>
        </p:nvCxnSpPr>
        <p:spPr>
          <a:xfrm rot="10800000" flipV="1">
            <a:off x="4074365" y="858190"/>
            <a:ext cx="312420" cy="112286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连接符: 肘形 35"/>
          <p:cNvCxnSpPr>
            <a:stCxn id="35" idx="3"/>
          </p:cNvCxnSpPr>
          <p:nvPr/>
        </p:nvCxnSpPr>
        <p:spPr>
          <a:xfrm>
            <a:off x="8749161" y="856980"/>
            <a:ext cx="317624" cy="112406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>
            <a:off x="5855110" y="4760948"/>
            <a:ext cx="1851660" cy="1242060"/>
          </a:xfrm>
          <a:prstGeom prst="rect">
            <a:avLst/>
          </a:prstGeom>
          <a:noFill/>
          <a:ln w="19050">
            <a:solidFill>
              <a:srgbClr val="00206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Times New Roman" panose="02020603050405020304" pitchFamily="18" charset="0"/>
              </a:rPr>
              <a:t>Autopilot</a:t>
            </a:r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cxnSp>
        <p:nvCxnSpPr>
          <p:cNvPr id="1051" name="连接符: 肘形 1050"/>
          <p:cNvCxnSpPr>
            <a:stCxn id="31" idx="1"/>
            <a:endCxn id="18" idx="2"/>
          </p:cNvCxnSpPr>
          <p:nvPr/>
        </p:nvCxnSpPr>
        <p:spPr>
          <a:xfrm rot="10800000" flipH="1" flipV="1">
            <a:off x="3464765" y="2520356"/>
            <a:ext cx="1039352" cy="3482651"/>
          </a:xfrm>
          <a:prstGeom prst="bentConnector4">
            <a:avLst>
              <a:gd name="adj1" fmla="val -21994"/>
              <a:gd name="adj2" fmla="val 10656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54" name="连接符: 肘形 1053"/>
          <p:cNvCxnSpPr>
            <a:stCxn id="31" idx="1"/>
            <a:endCxn id="86" idx="2"/>
          </p:cNvCxnSpPr>
          <p:nvPr/>
        </p:nvCxnSpPr>
        <p:spPr>
          <a:xfrm rot="10800000" flipH="1" flipV="1">
            <a:off x="3464764" y="2520356"/>
            <a:ext cx="3316175" cy="3482651"/>
          </a:xfrm>
          <a:prstGeom prst="bentConnector4">
            <a:avLst>
              <a:gd name="adj1" fmla="val -6893"/>
              <a:gd name="adj2" fmla="val 10656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4" name="箭头: 上下 63"/>
          <p:cNvSpPr/>
          <p:nvPr/>
        </p:nvSpPr>
        <p:spPr>
          <a:xfrm>
            <a:off x="1652758" y="2994397"/>
            <a:ext cx="46885" cy="145542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3457143" y="3445720"/>
            <a:ext cx="6377940" cy="365761"/>
          </a:xfrm>
          <a:prstGeom prst="rect">
            <a:avLst/>
          </a:prstGeom>
          <a:noFill/>
          <a:ln w="19050">
            <a:solidFill>
              <a:srgbClr val="00206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Times New Roman" panose="02020603050405020304" pitchFamily="18" charset="0"/>
              </a:rPr>
              <a:t>Linux</a:t>
            </a:r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cxnSp>
        <p:nvCxnSpPr>
          <p:cNvPr id="73" name="直接连接符 72"/>
          <p:cNvCxnSpPr/>
          <p:nvPr/>
        </p:nvCxnSpPr>
        <p:spPr>
          <a:xfrm>
            <a:off x="637422" y="4276883"/>
            <a:ext cx="10044573" cy="0"/>
          </a:xfrm>
          <a:prstGeom prst="line">
            <a:avLst/>
          </a:prstGeom>
          <a:ln w="28575" cap="flat" cmpd="sng" algn="ctr">
            <a:solidFill>
              <a:srgbClr val="92D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9" name="矩形 118"/>
          <p:cNvSpPr/>
          <p:nvPr/>
        </p:nvSpPr>
        <p:spPr>
          <a:xfrm>
            <a:off x="3464763" y="3058166"/>
            <a:ext cx="6370320" cy="380999"/>
          </a:xfrm>
          <a:prstGeom prst="rect">
            <a:avLst/>
          </a:prstGeom>
          <a:noFill/>
          <a:ln w="19050">
            <a:solidFill>
              <a:srgbClr val="00206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Times New Roman" panose="02020603050405020304" pitchFamily="18" charset="0"/>
              </a:rPr>
              <a:t>Onboard-SDK(as a lib)</a:t>
            </a:r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cxnSp>
        <p:nvCxnSpPr>
          <p:cNvPr id="88" name="连接符: 肘形 87"/>
          <p:cNvCxnSpPr>
            <a:stCxn id="32" idx="3"/>
            <a:endCxn id="35" idx="1"/>
          </p:cNvCxnSpPr>
          <p:nvPr/>
        </p:nvCxnSpPr>
        <p:spPr>
          <a:xfrm flipV="1">
            <a:off x="6291785" y="856980"/>
            <a:ext cx="811456" cy="121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10254340" y="548974"/>
            <a:ext cx="51318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0254340" y="922294"/>
            <a:ext cx="513184" cy="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3" name="文本框 102"/>
          <p:cNvSpPr txBox="1"/>
          <p:nvPr/>
        </p:nvSpPr>
        <p:spPr>
          <a:xfrm>
            <a:off x="10835635" y="334803"/>
            <a:ext cx="1894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downwards</a:t>
            </a:r>
            <a:endParaRPr lang="zh-CN" altLang="en-US" dirty="0"/>
          </a:p>
        </p:txBody>
      </p:sp>
      <p:sp>
        <p:nvSpPr>
          <p:cNvPr id="138" name="文本框 137"/>
          <p:cNvSpPr txBox="1"/>
          <p:nvPr/>
        </p:nvSpPr>
        <p:spPr>
          <a:xfrm>
            <a:off x="10849628" y="672313"/>
            <a:ext cx="1894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upwards</a:t>
            </a:r>
            <a:endParaRPr lang="zh-CN" altLang="en-US" dirty="0"/>
          </a:p>
        </p:txBody>
      </p:sp>
      <p:sp>
        <p:nvSpPr>
          <p:cNvPr id="104" name="文本框 103"/>
          <p:cNvSpPr txBox="1"/>
          <p:nvPr/>
        </p:nvSpPr>
        <p:spPr>
          <a:xfrm>
            <a:off x="541952" y="317674"/>
            <a:ext cx="23373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Architecture:</a:t>
            </a:r>
            <a:endParaRPr lang="zh-CN" alt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/>
        </p:nvSpPr>
        <p:spPr>
          <a:xfrm>
            <a:off x="1930400" y="4981575"/>
            <a:ext cx="1281430" cy="53149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Input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930400" y="1182370"/>
            <a:ext cx="1281430" cy="553085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0400" y="1938655"/>
            <a:ext cx="1281430" cy="553085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 4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30400" y="3458210"/>
            <a:ext cx="1281430" cy="553085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Block 2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930400" y="2696845"/>
            <a:ext cx="1281430" cy="553085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Block 3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930400" y="4220210"/>
            <a:ext cx="1281430" cy="553085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Block 1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719320" y="4839335"/>
            <a:ext cx="2653665" cy="15963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42230" y="5049520"/>
            <a:ext cx="1809750" cy="53149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MaxPool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3x3, stride=2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142230" y="5788660"/>
            <a:ext cx="1809750" cy="53149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Conv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7x7, 64, stride=2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19955" y="2630805"/>
            <a:ext cx="2653665" cy="1596390"/>
          </a:xfrm>
          <a:prstGeom prst="rect">
            <a:avLst/>
          </a:prstGeom>
          <a:solidFill>
            <a:schemeClr val="bg2">
              <a:lumMod val="90000"/>
            </a:schemeClr>
          </a:solidFill>
          <a:ln w="285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719320" y="301625"/>
            <a:ext cx="2653665" cy="15963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14" name="上箭头 13"/>
          <p:cNvSpPr/>
          <p:nvPr/>
        </p:nvSpPr>
        <p:spPr>
          <a:xfrm>
            <a:off x="2532380" y="5513070"/>
            <a:ext cx="75565" cy="454025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上箭头 16"/>
          <p:cNvSpPr/>
          <p:nvPr/>
        </p:nvSpPr>
        <p:spPr>
          <a:xfrm>
            <a:off x="2533650" y="4773295"/>
            <a:ext cx="76200" cy="20828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上箭头 17"/>
          <p:cNvSpPr/>
          <p:nvPr/>
        </p:nvSpPr>
        <p:spPr>
          <a:xfrm>
            <a:off x="2532380" y="4018915"/>
            <a:ext cx="76200" cy="20828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上箭头 18"/>
          <p:cNvSpPr/>
          <p:nvPr/>
        </p:nvSpPr>
        <p:spPr>
          <a:xfrm>
            <a:off x="2532380" y="3249930"/>
            <a:ext cx="76200" cy="20828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上箭头 19"/>
          <p:cNvSpPr/>
          <p:nvPr/>
        </p:nvSpPr>
        <p:spPr>
          <a:xfrm>
            <a:off x="2532380" y="2491740"/>
            <a:ext cx="76200" cy="20828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上箭头 20"/>
          <p:cNvSpPr/>
          <p:nvPr/>
        </p:nvSpPr>
        <p:spPr>
          <a:xfrm>
            <a:off x="2532380" y="1735455"/>
            <a:ext cx="76200" cy="20828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上箭头 22"/>
          <p:cNvSpPr/>
          <p:nvPr/>
        </p:nvSpPr>
        <p:spPr>
          <a:xfrm>
            <a:off x="2534285" y="709930"/>
            <a:ext cx="75565" cy="454025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 flipV="1">
            <a:off x="3209925" y="298450"/>
            <a:ext cx="1498600" cy="88392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3209925" y="1735455"/>
            <a:ext cx="1519555" cy="13589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3209290" y="2631440"/>
            <a:ext cx="1541145" cy="84455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3199130" y="3254375"/>
            <a:ext cx="1488440" cy="94996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3209290" y="4869180"/>
            <a:ext cx="1541145" cy="13716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3220085" y="5528945"/>
            <a:ext cx="1498600" cy="923925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5142230" y="3509645"/>
            <a:ext cx="1809750" cy="53149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Down Sample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142230" y="2828290"/>
            <a:ext cx="1809750" cy="53149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Residual x2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140960" y="1207770"/>
            <a:ext cx="1809750" cy="53149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Average Pool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142230" y="548640"/>
            <a:ext cx="1809750" cy="53149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FCN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7" name="上箭头 36"/>
          <p:cNvSpPr/>
          <p:nvPr/>
        </p:nvSpPr>
        <p:spPr>
          <a:xfrm>
            <a:off x="6007735" y="4041775"/>
            <a:ext cx="76200" cy="353695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上箭头 38"/>
          <p:cNvSpPr/>
          <p:nvPr/>
        </p:nvSpPr>
        <p:spPr>
          <a:xfrm>
            <a:off x="6007735" y="69850"/>
            <a:ext cx="76200" cy="47879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2239646" y="6041390"/>
            <a:ext cx="665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163446" y="278130"/>
            <a:ext cx="817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上箭头 41"/>
          <p:cNvSpPr/>
          <p:nvPr/>
        </p:nvSpPr>
        <p:spPr>
          <a:xfrm>
            <a:off x="6007735" y="3359785"/>
            <a:ext cx="76200" cy="14986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上箭头 43"/>
          <p:cNvSpPr/>
          <p:nvPr/>
        </p:nvSpPr>
        <p:spPr>
          <a:xfrm>
            <a:off x="6007735" y="2491740"/>
            <a:ext cx="76200" cy="33655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上箭头 44"/>
          <p:cNvSpPr/>
          <p:nvPr/>
        </p:nvSpPr>
        <p:spPr>
          <a:xfrm>
            <a:off x="6009005" y="5608320"/>
            <a:ext cx="76200" cy="18034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上箭头 45"/>
          <p:cNvSpPr/>
          <p:nvPr/>
        </p:nvSpPr>
        <p:spPr>
          <a:xfrm>
            <a:off x="6007735" y="4600575"/>
            <a:ext cx="76200" cy="448945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上箭头 46"/>
          <p:cNvSpPr/>
          <p:nvPr/>
        </p:nvSpPr>
        <p:spPr>
          <a:xfrm>
            <a:off x="6007735" y="6320155"/>
            <a:ext cx="78105" cy="39116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上箭头 47"/>
          <p:cNvSpPr/>
          <p:nvPr/>
        </p:nvSpPr>
        <p:spPr>
          <a:xfrm>
            <a:off x="6009640" y="1739265"/>
            <a:ext cx="76200" cy="353695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上箭头 48"/>
          <p:cNvSpPr/>
          <p:nvPr/>
        </p:nvSpPr>
        <p:spPr>
          <a:xfrm>
            <a:off x="6007735" y="1080135"/>
            <a:ext cx="76200" cy="127635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6961505" y="2735580"/>
            <a:ext cx="1849120" cy="117475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6961505" y="3338830"/>
            <a:ext cx="1771650" cy="959485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721090" y="2715895"/>
            <a:ext cx="2653665" cy="159639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143365" y="3594735"/>
            <a:ext cx="1809750" cy="53149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Weight Layer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9143365" y="2913380"/>
            <a:ext cx="1809750" cy="53149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Weight Layer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8" name="上箭头 37"/>
          <p:cNvSpPr/>
          <p:nvPr/>
        </p:nvSpPr>
        <p:spPr>
          <a:xfrm>
            <a:off x="10008870" y="3444875"/>
            <a:ext cx="76200" cy="14986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上箭头 42"/>
          <p:cNvSpPr/>
          <p:nvPr/>
        </p:nvSpPr>
        <p:spPr>
          <a:xfrm>
            <a:off x="10008870" y="2576830"/>
            <a:ext cx="76200" cy="33655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9873615" y="2235835"/>
            <a:ext cx="349250" cy="349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十字形 52"/>
          <p:cNvSpPr/>
          <p:nvPr/>
        </p:nvSpPr>
        <p:spPr>
          <a:xfrm>
            <a:off x="9952990" y="2316480"/>
            <a:ext cx="190500" cy="187325"/>
          </a:xfrm>
          <a:prstGeom prst="plus">
            <a:avLst>
              <a:gd name="adj" fmla="val 4098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5" name="肘形连接符 54"/>
          <p:cNvCxnSpPr/>
          <p:nvPr/>
        </p:nvCxnSpPr>
        <p:spPr>
          <a:xfrm rot="5400000" flipH="1" flipV="1">
            <a:off x="9099550" y="3346450"/>
            <a:ext cx="2070100" cy="175895"/>
          </a:xfrm>
          <a:prstGeom prst="bentConnector4">
            <a:avLst>
              <a:gd name="adj1" fmla="val -11488"/>
              <a:gd name="adj2" fmla="val 864079"/>
            </a:avLst>
          </a:prstGeom>
          <a:ln w="38100">
            <a:solidFill>
              <a:schemeClr val="accent1"/>
            </a:solidFill>
            <a:headEnd type="none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6" name="上箭头 55"/>
          <p:cNvSpPr/>
          <p:nvPr/>
        </p:nvSpPr>
        <p:spPr>
          <a:xfrm>
            <a:off x="10008870" y="4126230"/>
            <a:ext cx="76200" cy="74295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上箭头 56"/>
          <p:cNvSpPr/>
          <p:nvPr/>
        </p:nvSpPr>
        <p:spPr>
          <a:xfrm>
            <a:off x="10010140" y="1899285"/>
            <a:ext cx="76200" cy="336550"/>
          </a:xfrm>
          <a:prstGeom prst="upArrow">
            <a:avLst>
              <a:gd name="adj1" fmla="val 50000"/>
              <a:gd name="adj2" fmla="val 148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365" y="0"/>
            <a:ext cx="3453130" cy="6741160"/>
          </a:xfrm>
          <a:prstGeom prst="rect">
            <a:avLst/>
          </a:prstGeom>
        </p:spPr>
      </p:pic>
      <p:pic>
        <p:nvPicPr>
          <p:cNvPr id="2" name="图片 1" descr="RGB_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685" y="170180"/>
            <a:ext cx="7980045" cy="6400800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8095615" y="3138170"/>
            <a:ext cx="464820" cy="464820"/>
          </a:xfrm>
          <a:prstGeom prst="ellipse">
            <a:avLst/>
          </a:prstGeom>
          <a:noFill/>
          <a:ln w="444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3377565" y="16179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863340" y="16179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349115" y="16179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320665" y="16179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834890" y="16179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806440" y="16179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292215" y="16179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7263765" y="16179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6777990" y="16179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3377565" y="21037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863340" y="21037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349115" y="21037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320665" y="21037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834890" y="21037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5806440" y="21037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292215" y="21037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7263765" y="21037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6777990" y="21037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3377565" y="25895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3863340" y="25895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4349115" y="25895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5320665" y="25895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4834890" y="25895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5806440" y="2589530"/>
            <a:ext cx="485775" cy="48577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6292215" y="25895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7263765" y="25895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6777990" y="25895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3377565" y="307530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3863340" y="307530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4349115" y="307530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5320665" y="3075305"/>
            <a:ext cx="485775" cy="48577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834890" y="307530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5806440" y="307530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6292215" y="307530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7263765" y="307530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777990" y="307530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3377565" y="35610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863340" y="35610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4349115" y="35610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5320665" y="35610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4834890" y="35610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5806440" y="35610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6292215" y="35610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7263765" y="35610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6777990" y="356108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3377565" y="40468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3863340" y="40468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4349115" y="40468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5320665" y="40468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4834890" y="40468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5806440" y="40468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6292215" y="40468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7263765" y="40468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6777990" y="4046855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3377565" y="45326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3863340" y="45326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4349115" y="45326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5320665" y="45326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4834890" y="45326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5806440" y="45326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6292215" y="45326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7263765" y="45326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6777990" y="4532630"/>
            <a:ext cx="485775" cy="485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5320665" y="2589530"/>
            <a:ext cx="971550" cy="971550"/>
          </a:xfrm>
          <a:prstGeom prst="rect">
            <a:avLst/>
          </a:prstGeom>
          <a:noFill/>
          <a:ln w="603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4834890" y="3100705"/>
            <a:ext cx="971550" cy="971550"/>
          </a:xfrm>
          <a:prstGeom prst="rect">
            <a:avLst/>
          </a:prstGeom>
          <a:noFill/>
          <a:ln w="603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8008620" y="1713865"/>
            <a:ext cx="293370" cy="293370"/>
          </a:xfrm>
          <a:prstGeom prst="rect">
            <a:avLst/>
          </a:prstGeom>
          <a:noFill/>
          <a:ln w="603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文本框 74"/>
          <p:cNvSpPr txBox="1"/>
          <p:nvPr/>
        </p:nvSpPr>
        <p:spPr>
          <a:xfrm>
            <a:off x="8478521" y="1676400"/>
            <a:ext cx="174244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Sliding Window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556626" y="2162175"/>
            <a:ext cx="158623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Potential Heat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6292215" y="3100705"/>
            <a:ext cx="3454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altLang="zh-C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5830570" y="3586480"/>
            <a:ext cx="3454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altLang="zh-C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008620" y="2199005"/>
            <a:ext cx="294005" cy="29400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平行四边形 1"/>
          <p:cNvSpPr/>
          <p:nvPr/>
        </p:nvSpPr>
        <p:spPr>
          <a:xfrm>
            <a:off x="2668270" y="3614420"/>
            <a:ext cx="6992620" cy="1664970"/>
          </a:xfrm>
          <a:prstGeom prst="parallelogram">
            <a:avLst>
              <a:gd name="adj" fmla="val 99834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>
            <a:off x="3275965" y="1515110"/>
            <a:ext cx="5451475" cy="1537970"/>
          </a:xfrm>
          <a:prstGeom prst="parallelogram">
            <a:avLst>
              <a:gd name="adj" fmla="val 99834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6" name="图片 25" descr="图片包含 游戏机, 星星&#10;&#10;描述已自动生成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150" y="3018155"/>
            <a:ext cx="1057910" cy="972185"/>
          </a:xfrm>
          <a:prstGeom prst="rect">
            <a:avLst/>
          </a:prstGeom>
        </p:spPr>
      </p:pic>
      <p:cxnSp>
        <p:nvCxnSpPr>
          <p:cNvPr id="27" name="直接连接符 26"/>
          <p:cNvCxnSpPr/>
          <p:nvPr/>
        </p:nvCxnSpPr>
        <p:spPr>
          <a:xfrm>
            <a:off x="3289935" y="3110230"/>
            <a:ext cx="5369560" cy="801370"/>
          </a:xfrm>
          <a:prstGeom prst="line">
            <a:avLst/>
          </a:prstGeom>
          <a:ln w="222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3320415" y="1547495"/>
            <a:ext cx="5339080" cy="1480185"/>
          </a:xfrm>
          <a:prstGeom prst="line">
            <a:avLst/>
          </a:prstGeom>
          <a:ln w="28575" cmpd="sng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3176905" y="2997200"/>
            <a:ext cx="132715" cy="132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1" name="直接箭头连接符 30"/>
          <p:cNvCxnSpPr>
            <a:stCxn id="30" idx="7"/>
          </p:cNvCxnSpPr>
          <p:nvPr/>
        </p:nvCxnSpPr>
        <p:spPr>
          <a:xfrm flipV="1">
            <a:off x="3289935" y="2442210"/>
            <a:ext cx="574675" cy="574675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30" idx="6"/>
          </p:cNvCxnSpPr>
          <p:nvPr/>
        </p:nvCxnSpPr>
        <p:spPr>
          <a:xfrm>
            <a:off x="3309620" y="3063875"/>
            <a:ext cx="1136650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30" idx="4"/>
          </p:cNvCxnSpPr>
          <p:nvPr/>
        </p:nvCxnSpPr>
        <p:spPr>
          <a:xfrm>
            <a:off x="3243580" y="3129915"/>
            <a:ext cx="0" cy="887095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3705225" y="2056765"/>
            <a:ext cx="3454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446270" y="2833370"/>
            <a:ext cx="3454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070860" y="4017010"/>
            <a:ext cx="3454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弧形 37"/>
          <p:cNvSpPr/>
          <p:nvPr/>
        </p:nvSpPr>
        <p:spPr>
          <a:xfrm>
            <a:off x="3416300" y="2681605"/>
            <a:ext cx="423545" cy="382270"/>
          </a:xfrm>
          <a:prstGeom prst="arc">
            <a:avLst>
              <a:gd name="adj1" fmla="val 16200000"/>
              <a:gd name="adj2" fmla="val 21310018"/>
            </a:avLst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弧形 38"/>
          <p:cNvSpPr/>
          <p:nvPr/>
        </p:nvSpPr>
        <p:spPr>
          <a:xfrm rot="1260000">
            <a:off x="3513455" y="2902585"/>
            <a:ext cx="303530" cy="322580"/>
          </a:xfrm>
          <a:prstGeom prst="arc">
            <a:avLst>
              <a:gd name="adj1" fmla="val 16200000"/>
              <a:gd name="adj2" fmla="val 2086136"/>
            </a:avLst>
          </a:prstGeom>
          <a:ln w="28575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5801995" y="3129915"/>
            <a:ext cx="3454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1" name="直接连接符 40"/>
          <p:cNvCxnSpPr/>
          <p:nvPr/>
        </p:nvCxnSpPr>
        <p:spPr>
          <a:xfrm flipV="1">
            <a:off x="8677275" y="1515110"/>
            <a:ext cx="50165" cy="2418715"/>
          </a:xfrm>
          <a:prstGeom prst="line">
            <a:avLst/>
          </a:prstGeom>
          <a:ln w="28575" cmpd="sng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2" name="文本框 41"/>
              <p:cNvSpPr txBox="1"/>
              <p:nvPr/>
            </p:nvSpPr>
            <p:spPr>
              <a:xfrm>
                <a:off x="3839845" y="2442210"/>
                <a:ext cx="359410" cy="368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𝛼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42" name="文本框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9845" y="2442210"/>
                <a:ext cx="359410" cy="3683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4" name="文本框 43"/>
              <p:cNvSpPr txBox="1"/>
              <p:nvPr/>
            </p:nvSpPr>
            <p:spPr>
              <a:xfrm>
                <a:off x="3864610" y="2858770"/>
                <a:ext cx="359410" cy="368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𝛽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44" name="文本框 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4610" y="2858770"/>
                <a:ext cx="359410" cy="36830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" name="Picture 2" descr="Matrice 300 RTK – Built Tough. Works Smart. – DJI"/>
          <p:cNvPicPr>
            <a:picLocks noChangeAspect="1" noChangeArrowheads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4822" y="2631209"/>
            <a:ext cx="1297750" cy="86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mc:AlternateContent xmlns:mc="http://schemas.openxmlformats.org/markup-compatibility/2006">
        <mc:Choice xmlns:a14="http://schemas.microsoft.com/office/drawing/2010/main" Requires="a14">
          <p:sp>
            <p:nvSpPr>
              <p:cNvPr id="22" name="矩形 21"/>
              <p:cNvSpPr/>
              <p:nvPr/>
            </p:nvSpPr>
            <p:spPr>
              <a:xfrm>
                <a:off x="4733925" y="3188970"/>
                <a:ext cx="957580" cy="479425"/>
              </a:xfrm>
              <a:prstGeom prst="rect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1" i="1" dirty="0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b="1" i="1" dirty="0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𝑲</m:t>
                          </m:r>
                        </m:e>
                        <m:sub>
                          <m:r>
                            <a:rPr lang="en-US" altLang="zh-CN" b="1" i="1" dirty="0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𝒅</m:t>
                          </m:r>
                        </m:sub>
                      </m:sSub>
                    </m:oMath>
                  </m:oMathPara>
                </a14:m>
                <a:endParaRPr lang="en-US" altLang="zh-CN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endParaRPr>
              </a:p>
            </p:txBody>
          </p:sp>
        </mc:Choice>
        <mc:Fallback>
          <p:sp>
            <p:nvSpPr>
              <p:cNvPr id="22" name="矩形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3925" y="3188970"/>
                <a:ext cx="957580" cy="479425"/>
              </a:xfrm>
              <a:prstGeom prst="rect">
                <a:avLst/>
              </a:prstGeom>
              <a:blipFill rotWithShape="1">
                <a:blip r:embed="rId1"/>
                <a:stretch>
                  <a:fillRect l="-1525" t="-3046" r="-1459" b="-2914"/>
                </a:stretch>
              </a:blip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矩形 29"/>
              <p:cNvSpPr/>
              <p:nvPr/>
            </p:nvSpPr>
            <p:spPr>
              <a:xfrm>
                <a:off x="4733925" y="2507615"/>
                <a:ext cx="957580" cy="479425"/>
              </a:xfrm>
              <a:prstGeom prst="rect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1" i="1" dirty="0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b="1" i="1" dirty="0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𝑲</m:t>
                          </m:r>
                        </m:e>
                        <m:sub>
                          <m:r>
                            <a:rPr lang="en-US" altLang="zh-CN" b="1" i="1" dirty="0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𝒑</m:t>
                          </m:r>
                        </m:sub>
                      </m:sSub>
                    </m:oMath>
                  </m:oMathPara>
                </a14:m>
                <a:endParaRPr lang="en-US" altLang="zh-CN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endParaRPr>
              </a:p>
            </p:txBody>
          </p:sp>
        </mc:Choice>
        <mc:Fallback>
          <p:sp>
            <p:nvSpPr>
              <p:cNvPr id="30" name="矩形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3925" y="2507615"/>
                <a:ext cx="957580" cy="479425"/>
              </a:xfrm>
              <a:prstGeom prst="rect">
                <a:avLst/>
              </a:prstGeom>
              <a:blipFill rotWithShape="1">
                <a:blip r:embed="rId2"/>
                <a:stretch>
                  <a:fillRect l="-1525" t="-3046" r="-1459" b="-2914"/>
                </a:stretch>
              </a:blip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椭圆 50"/>
          <p:cNvSpPr/>
          <p:nvPr/>
        </p:nvSpPr>
        <p:spPr>
          <a:xfrm>
            <a:off x="6629400" y="2902585"/>
            <a:ext cx="349250" cy="349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十字形 52"/>
          <p:cNvSpPr/>
          <p:nvPr/>
        </p:nvSpPr>
        <p:spPr>
          <a:xfrm>
            <a:off x="6708775" y="2983230"/>
            <a:ext cx="190500" cy="187325"/>
          </a:xfrm>
          <a:prstGeom prst="plus">
            <a:avLst>
              <a:gd name="adj" fmla="val 4098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rcRect l="6238" r="33158" b="31054"/>
          <a:stretch>
            <a:fillRect/>
          </a:stretch>
        </p:blipFill>
        <p:spPr>
          <a:xfrm>
            <a:off x="2479040" y="2350135"/>
            <a:ext cx="1697990" cy="1453515"/>
          </a:xfrm>
          <a:prstGeom prst="rect">
            <a:avLst/>
          </a:prstGeom>
        </p:spPr>
      </p:pic>
      <p:sp>
        <p:nvSpPr>
          <p:cNvPr id="2" name="椭圆 1"/>
          <p:cNvSpPr/>
          <p:nvPr/>
        </p:nvSpPr>
        <p:spPr>
          <a:xfrm>
            <a:off x="2412365" y="2270125"/>
            <a:ext cx="132715" cy="1327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2" name="直接箭头连接符 31"/>
          <p:cNvCxnSpPr/>
          <p:nvPr/>
        </p:nvCxnSpPr>
        <p:spPr>
          <a:xfrm>
            <a:off x="2545080" y="2336800"/>
            <a:ext cx="1136650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>
            <a:off x="2479040" y="2402840"/>
            <a:ext cx="0" cy="887095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066290" y="2402840"/>
            <a:ext cx="3454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545080" y="1968500"/>
            <a:ext cx="3454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3761105" y="3375660"/>
            <a:ext cx="193675" cy="193675"/>
          </a:xfrm>
          <a:prstGeom prst="rect">
            <a:avLst/>
          </a:prstGeom>
          <a:noFill/>
          <a:ln>
            <a:solidFill>
              <a:srgbClr val="24D08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2545080" y="2336800"/>
            <a:ext cx="1136650" cy="0"/>
          </a:xfrm>
          <a:prstGeom prst="straightConnector1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5400000" scaled="0"/>
          </a:gradFill>
          <a:ln w="28575" cmpd="sng">
            <a:solidFill>
              <a:schemeClr val="tx1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2479040" y="2402840"/>
            <a:ext cx="0" cy="887095"/>
          </a:xfrm>
          <a:prstGeom prst="straightConnector1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5400000" scaled="0"/>
          </a:gradFill>
          <a:ln w="28575" cmpd="sng">
            <a:solidFill>
              <a:schemeClr val="tx1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3310890" y="2366645"/>
            <a:ext cx="6985" cy="691515"/>
          </a:xfrm>
          <a:prstGeom prst="line">
            <a:avLst/>
          </a:prstGeom>
          <a:ln w="28575" cmpd="sng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486660" y="3084830"/>
            <a:ext cx="817880" cy="0"/>
          </a:xfrm>
          <a:prstGeom prst="line">
            <a:avLst/>
          </a:prstGeom>
          <a:ln w="28575" cmpd="sng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3273425" y="3035935"/>
            <a:ext cx="81915" cy="8191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3856355" y="2346960"/>
            <a:ext cx="5080" cy="1028065"/>
          </a:xfrm>
          <a:prstGeom prst="line">
            <a:avLst/>
          </a:prstGeom>
          <a:ln w="28575" cmpd="sng">
            <a:solidFill>
              <a:srgbClr val="24D08D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470150" y="3472815"/>
            <a:ext cx="1291590" cy="1905"/>
          </a:xfrm>
          <a:prstGeom prst="line">
            <a:avLst/>
          </a:prstGeom>
          <a:ln w="28575" cmpd="sng">
            <a:solidFill>
              <a:srgbClr val="24D08D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7404100" y="2679700"/>
            <a:ext cx="1271905" cy="807085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DJI Gimbal Control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矩形 14"/>
              <p:cNvSpPr/>
              <p:nvPr/>
            </p:nvSpPr>
            <p:spPr>
              <a:xfrm>
                <a:off x="5974080" y="3188970"/>
                <a:ext cx="508000" cy="480060"/>
              </a:xfrm>
              <a:prstGeom prst="rect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 dirty="0">
                          <a:solidFill>
                            <a:schemeClr val="tx1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𝒔</m:t>
                      </m:r>
                    </m:oMath>
                  </m:oMathPara>
                </a14:m>
                <a:endParaRPr lang="en-US" altLang="zh-CN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endParaRPr>
              </a:p>
            </p:txBody>
          </p:sp>
        </mc:Choice>
        <mc:Fallback>
          <p:sp>
            <p:nvSpPr>
              <p:cNvPr id="15" name="矩形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74080" y="3188970"/>
                <a:ext cx="508000" cy="480060"/>
              </a:xfrm>
              <a:prstGeom prst="rect">
                <a:avLst/>
              </a:prstGeom>
              <a:blipFill rotWithShape="1">
                <a:blip r:embed="rId4"/>
                <a:stretch>
                  <a:fillRect l="-2875" t="-3042" r="-2750" b="-2910"/>
                </a:stretch>
              </a:blip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肘形连接符 15"/>
          <p:cNvCxnSpPr>
            <a:stCxn id="66" idx="3"/>
          </p:cNvCxnSpPr>
          <p:nvPr/>
        </p:nvCxnSpPr>
        <p:spPr>
          <a:xfrm>
            <a:off x="4177030" y="3077210"/>
            <a:ext cx="556895" cy="348615"/>
          </a:xfrm>
          <a:prstGeom prst="bentConnector3">
            <a:avLst>
              <a:gd name="adj1" fmla="val 50057"/>
            </a:avLst>
          </a:prstGeom>
          <a:ln w="38100">
            <a:solidFill>
              <a:schemeClr val="accent1"/>
            </a:solidFill>
            <a:headEnd type="none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肘形连接符 16"/>
          <p:cNvCxnSpPr>
            <a:stCxn id="66" idx="3"/>
            <a:endCxn id="30" idx="1"/>
          </p:cNvCxnSpPr>
          <p:nvPr/>
        </p:nvCxnSpPr>
        <p:spPr>
          <a:xfrm flipV="1">
            <a:off x="4177030" y="2747645"/>
            <a:ext cx="556895" cy="329565"/>
          </a:xfrm>
          <a:prstGeom prst="bentConnector3">
            <a:avLst>
              <a:gd name="adj1" fmla="val 50057"/>
            </a:avLst>
          </a:prstGeom>
          <a:ln w="38100">
            <a:solidFill>
              <a:schemeClr val="accent1"/>
            </a:solidFill>
            <a:headEnd type="none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肘形连接符 17"/>
          <p:cNvCxnSpPr>
            <a:stCxn id="15" idx="3"/>
            <a:endCxn id="53" idx="2"/>
          </p:cNvCxnSpPr>
          <p:nvPr/>
        </p:nvCxnSpPr>
        <p:spPr>
          <a:xfrm flipV="1">
            <a:off x="6482080" y="3170555"/>
            <a:ext cx="321945" cy="258445"/>
          </a:xfrm>
          <a:prstGeom prst="bentConnector2">
            <a:avLst/>
          </a:prstGeom>
          <a:ln w="38100">
            <a:solidFill>
              <a:schemeClr val="accent1"/>
            </a:solidFill>
            <a:headEnd type="none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肘形连接符 18"/>
          <p:cNvCxnSpPr>
            <a:stCxn id="30" idx="3"/>
            <a:endCxn id="53" idx="0"/>
          </p:cNvCxnSpPr>
          <p:nvPr/>
        </p:nvCxnSpPr>
        <p:spPr>
          <a:xfrm>
            <a:off x="5691505" y="2747645"/>
            <a:ext cx="1112520" cy="235585"/>
          </a:xfrm>
          <a:prstGeom prst="bentConnector2">
            <a:avLst/>
          </a:prstGeom>
          <a:ln w="38100">
            <a:solidFill>
              <a:schemeClr val="accent1"/>
            </a:solidFill>
            <a:headEnd type="none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肘形连接符 19"/>
          <p:cNvCxnSpPr>
            <a:stCxn id="14" idx="3"/>
            <a:endCxn id="66" idx="2"/>
          </p:cNvCxnSpPr>
          <p:nvPr/>
        </p:nvCxnSpPr>
        <p:spPr>
          <a:xfrm flipH="1">
            <a:off x="3328035" y="3083560"/>
            <a:ext cx="5347970" cy="720090"/>
          </a:xfrm>
          <a:prstGeom prst="bentConnector4">
            <a:avLst>
              <a:gd name="adj1" fmla="val -4453"/>
              <a:gd name="adj2" fmla="val 133069"/>
            </a:avLst>
          </a:prstGeom>
          <a:ln w="38100">
            <a:solidFill>
              <a:schemeClr val="accent1"/>
            </a:solidFill>
            <a:headEnd type="none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" name="直接箭头连接符 2"/>
          <p:cNvCxnSpPr>
            <a:stCxn id="22" idx="3"/>
            <a:endCxn id="15" idx="1"/>
          </p:cNvCxnSpPr>
          <p:nvPr/>
        </p:nvCxnSpPr>
        <p:spPr>
          <a:xfrm>
            <a:off x="5691505" y="3429000"/>
            <a:ext cx="282575" cy="0"/>
          </a:xfrm>
          <a:prstGeom prst="straightConnector1">
            <a:avLst/>
          </a:prstGeom>
          <a:ln w="38100">
            <a:solidFill>
              <a:schemeClr val="accent1"/>
            </a:solidFill>
            <a:headEnd type="none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" name="直接箭头连接符 4"/>
          <p:cNvCxnSpPr>
            <a:stCxn id="51" idx="6"/>
            <a:endCxn id="14" idx="1"/>
          </p:cNvCxnSpPr>
          <p:nvPr/>
        </p:nvCxnSpPr>
        <p:spPr>
          <a:xfrm>
            <a:off x="6978650" y="3077210"/>
            <a:ext cx="425450" cy="6350"/>
          </a:xfrm>
          <a:prstGeom prst="straightConnector1">
            <a:avLst/>
          </a:prstGeom>
          <a:ln w="38100">
            <a:solidFill>
              <a:schemeClr val="accent1"/>
            </a:solidFill>
            <a:headEnd type="none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左大括号 20"/>
          <p:cNvSpPr/>
          <p:nvPr/>
        </p:nvSpPr>
        <p:spPr>
          <a:xfrm rot="5400000">
            <a:off x="3532505" y="2008505"/>
            <a:ext cx="151765" cy="505460"/>
          </a:xfrm>
          <a:prstGeom prst="leftBrace">
            <a:avLst>
              <a:gd name="adj1" fmla="val 38076"/>
              <a:gd name="adj2" fmla="val 47613"/>
            </a:avLst>
          </a:prstGeom>
          <a:ln w="285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7" name="文本框 76"/>
              <p:cNvSpPr txBox="1"/>
              <p:nvPr/>
            </p:nvSpPr>
            <p:spPr>
              <a:xfrm>
                <a:off x="3435985" y="1680210"/>
                <a:ext cx="345440" cy="368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1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b="1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𝑿</m:t>
                          </m:r>
                        </m:e>
                        <m:sub>
                          <m:r>
                            <a:rPr lang="en-US" altLang="zh-CN" b="1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𝒆𝒓𝒓𝒐𝒓</m:t>
                          </m:r>
                        </m:sub>
                      </m:sSub>
                    </m:oMath>
                  </m:oMathPara>
                </a14:m>
                <a:endParaRPr lang="en-US" altLang="zh-CN" b="1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7" name="文本框 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5985" y="1680210"/>
                <a:ext cx="345440" cy="368300"/>
              </a:xfrm>
              <a:prstGeom prst="rect">
                <a:avLst/>
              </a:prstGeom>
              <a:blipFill rotWithShape="1">
                <a:blip r:embed="rId5"/>
                <a:stretch>
                  <a:fillRect r="-1058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文本框 22"/>
              <p:cNvSpPr txBox="1"/>
              <p:nvPr/>
            </p:nvSpPr>
            <p:spPr>
              <a:xfrm>
                <a:off x="1393825" y="3133725"/>
                <a:ext cx="345440" cy="368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1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b="1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𝒀</m:t>
                          </m:r>
                        </m:e>
                        <m:sub>
                          <m:r>
                            <a:rPr lang="en-US" altLang="zh-CN" b="1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𝒆𝒓𝒓𝒐𝒓</m:t>
                          </m:r>
                        </m:sub>
                      </m:sSub>
                    </m:oMath>
                  </m:oMathPara>
                </a14:m>
                <a:endParaRPr lang="en-US" altLang="zh-CN" b="1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3" name="文本框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3825" y="3133725"/>
                <a:ext cx="345440" cy="368300"/>
              </a:xfrm>
              <a:prstGeom prst="rect">
                <a:avLst/>
              </a:prstGeom>
              <a:blipFill rotWithShape="1">
                <a:blip r:embed="rId6"/>
                <a:stretch>
                  <a:fillRect r="-1022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左大括号 23"/>
          <p:cNvSpPr/>
          <p:nvPr/>
        </p:nvSpPr>
        <p:spPr>
          <a:xfrm>
            <a:off x="2243455" y="3118485"/>
            <a:ext cx="168275" cy="398780"/>
          </a:xfrm>
          <a:prstGeom prst="leftBrace">
            <a:avLst>
              <a:gd name="adj1" fmla="val 38076"/>
              <a:gd name="adj2" fmla="val 47613"/>
            </a:avLst>
          </a:prstGeom>
          <a:ln w="285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5" name="直接箭头连接符 24"/>
          <p:cNvCxnSpPr/>
          <p:nvPr/>
        </p:nvCxnSpPr>
        <p:spPr>
          <a:xfrm flipH="1" flipV="1">
            <a:off x="3435985" y="3117850"/>
            <a:ext cx="306070" cy="253365"/>
          </a:xfrm>
          <a:prstGeom prst="straightConnector1">
            <a:avLst/>
          </a:prstGeom>
          <a:ln w="349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m300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34109" t="17307" r="29521" b="15583"/>
          <a:stretch>
            <a:fillRect/>
          </a:stretch>
        </p:blipFill>
        <p:spPr>
          <a:xfrm>
            <a:off x="2587625" y="57785"/>
            <a:ext cx="7183120" cy="6628130"/>
          </a:xfrm>
          <a:prstGeom prst="rect">
            <a:avLst/>
          </a:prstGeom>
        </p:spPr>
      </p:pic>
      <p:cxnSp>
        <p:nvCxnSpPr>
          <p:cNvPr id="25" name="直接箭头连接符 24"/>
          <p:cNvCxnSpPr/>
          <p:nvPr/>
        </p:nvCxnSpPr>
        <p:spPr>
          <a:xfrm flipH="1">
            <a:off x="3330575" y="4460875"/>
            <a:ext cx="242570" cy="443865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573145" y="4300855"/>
            <a:ext cx="132969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Home Position</a:t>
            </a:r>
            <a:endParaRPr lang="en-US" altLang="zh-CN" sz="1200" b="1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6875780" y="1002665"/>
            <a:ext cx="425450" cy="551815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301230" y="855980"/>
            <a:ext cx="132969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Fire Detected</a:t>
            </a:r>
            <a:endParaRPr lang="en-US" altLang="zh-CN" sz="1200" b="1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445" y="4413885"/>
            <a:ext cx="1888490" cy="4908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9273" y="1203796"/>
            <a:ext cx="6839307" cy="4662876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 flipH="1">
            <a:off x="6271260" y="2198449"/>
            <a:ext cx="2179320" cy="115824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8458200" y="1736784"/>
            <a:ext cx="33543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By the end of the October, the daytime  highest temperature is only  around 10°C</a:t>
            </a:r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541952" y="317674"/>
            <a:ext cx="23373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Climate:</a:t>
            </a:r>
            <a:endParaRPr lang="zh-CN" alt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2507" y="52163"/>
            <a:ext cx="59334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Tasks (Objects)&amp;Timetable:</a:t>
            </a:r>
            <a:endParaRPr lang="zh-CN" alt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52196" y="501444"/>
            <a:ext cx="10487608" cy="6282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dirty="0"/>
              <a:t>Communication</a:t>
            </a:r>
            <a:endParaRPr lang="en-US" altLang="zh-CN" b="1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Read the state estimation data( height, velocity, acceleration, attitude, latitude, longitude, etc.) Send the test command to the camera and autopilot, check the responding.</a:t>
            </a:r>
            <a:endParaRPr lang="en-US" altLang="zh-CN" b="1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Read, store, covert the RGB and IR images 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dirty="0"/>
              <a:t>Waypoint flight</a:t>
            </a:r>
            <a:endParaRPr lang="en-US" altLang="zh-CN" b="1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Waypoint flight simulation</a:t>
            </a:r>
            <a:endParaRPr lang="en-US" altLang="zh-CN" b="1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Accomplish some given mission( take a photo, drop something, etc.) at a certain waypoint</a:t>
            </a:r>
            <a:endParaRPr lang="en-US" altLang="zh-CN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Fly along the given path and take the picture(RGB and IR) of the</a:t>
            </a:r>
            <a:r>
              <a:rPr lang="en-US" altLang="zh-CN" b="1" dirty="0"/>
              <a:t> synthetic fire and smoke</a:t>
            </a:r>
            <a:r>
              <a:rPr lang="en-US" altLang="zh-CN" dirty="0"/>
              <a:t>(an oven, if possible) 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dirty="0"/>
              <a:t>Fire and smoke detection</a:t>
            </a:r>
            <a:endParaRPr lang="en-US" altLang="zh-CN" b="1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Implement the fire and smoke detector which runs on the onboard computer.</a:t>
            </a:r>
            <a:endParaRPr lang="en-US" altLang="zh-CN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DJI M300 flies along the path and detects the </a:t>
            </a:r>
            <a:r>
              <a:rPr lang="en-US" altLang="zh-CN" b="1" dirty="0"/>
              <a:t>synthetic fire and smoke along the path</a:t>
            </a:r>
            <a:endParaRPr lang="en-US" altLang="zh-CN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dirty="0"/>
              <a:t>Detection and Navigation</a:t>
            </a:r>
            <a:endParaRPr lang="en-US" altLang="zh-CN" b="1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Detect fire and  Navigate around the fire according to some given strategy</a:t>
            </a:r>
            <a:endParaRPr lang="en-US" altLang="zh-CN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Motion control under the navigation module after the fire is detected.</a:t>
            </a:r>
            <a:endParaRPr lang="en-US" altLang="zh-CN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0" y="150861"/>
            <a:ext cx="59334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Tasks (Objects)&amp;Timetable:</a:t>
            </a:r>
            <a:endParaRPr lang="zh-CN" alt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/>
        </p:nvGraphicFramePr>
        <p:xfrm>
          <a:off x="153177" y="674081"/>
          <a:ext cx="11885645" cy="59564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62048"/>
                <a:gridCol w="1237102"/>
                <a:gridCol w="4254759"/>
                <a:gridCol w="942392"/>
                <a:gridCol w="867746"/>
                <a:gridCol w="2521598"/>
              </a:tblGrid>
              <a:tr h="3989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Steps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Type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Sub-task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Beginning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Ending Time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Backup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802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Communication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Read the state estimation data( height, velocity, acceleration, attitude, latitude, longitude, etc.)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2021/9/8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2021/9/12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8027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Send the test command to the camera and autopilot, check the responding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2021/9/13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2021/9/16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34898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Read, store, covert the RGB and IR images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2021/9/17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2021/9/22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34898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Waypoint flight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Waypoint flight simulation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2021/9/23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2021/9/28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84345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Accomplish some given mission( take a photo, drop something, etc.) at a certain waypoint simulation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2021/9/29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84345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Flying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Fly along the given path and take the picture(RGB and IR) of the synthetic fire and smoke(an oven, if possible) 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2021/10/3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2021/10/4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prepare the flight test first.  2. arrange data set on the second day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8027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Fire and smoke detection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 the fire and smoke detector which runs on the onboard computer.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2021/10/5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2021/10/10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the detector earlier.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8027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 and debug the algorithm embedded with the picture that are captured before.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2021/10/11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2021/10/18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34898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ground simulation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2021/10/19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2021/10/22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84345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Flying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DJI M300 flies along the path and detects the synthetic fire and smoke along the path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2021/10/25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2021/10/26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prepare the flight test first.  2. arrange data set on the second day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802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Detection and Navigation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Flying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 fire and  Navigate around the fire according to some given strategy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59622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Flying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Motion control under the navigation module after the fire is detected.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10" marR="6210" marT="621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0050" y="145915"/>
            <a:ext cx="12489310" cy="627343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trice 300 RTK – Built Tough. Works Smart. – DJI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6157" y="2662622"/>
            <a:ext cx="2337318" cy="155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云冠iCrest 2.0高性能机载计算机，打造无人机“最强大脑”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2" t="8360" r="14716" b="9091"/>
          <a:stretch>
            <a:fillRect/>
          </a:stretch>
        </p:blipFill>
        <p:spPr bwMode="auto">
          <a:xfrm>
            <a:off x="3041650" y="211455"/>
            <a:ext cx="1452880" cy="1147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25" y="4760595"/>
            <a:ext cx="1683385" cy="168338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930775" y="4688205"/>
            <a:ext cx="4347845" cy="1827530"/>
          </a:xfrm>
          <a:prstGeom prst="rect">
            <a:avLst/>
          </a:prstGeom>
          <a:ln w="31750">
            <a:solidFill>
              <a:schemeClr val="accent6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930140" y="426720"/>
            <a:ext cx="4347845" cy="2113280"/>
          </a:xfrm>
          <a:prstGeom prst="rect">
            <a:avLst/>
          </a:prstGeom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930140" y="2745740"/>
            <a:ext cx="4347845" cy="1683385"/>
          </a:xfrm>
          <a:prstGeom prst="rect">
            <a:avLst/>
          </a:prstGeom>
          <a:ln w="317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485515" y="1275715"/>
            <a:ext cx="238125" cy="150050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930140" y="1222375"/>
            <a:ext cx="4347845" cy="436880"/>
          </a:xfrm>
          <a:prstGeom prst="rect">
            <a:avLst/>
          </a:prstGeom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ROS + Onboard-SDK-ROS</a:t>
            </a:r>
            <a:endParaRPr lang="zh-CN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930775" y="1659255"/>
            <a:ext cx="4347210" cy="436880"/>
          </a:xfrm>
          <a:prstGeom prst="rect">
            <a:avLst/>
          </a:prstGeom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Onboard-SDK</a:t>
            </a:r>
            <a:endParaRPr lang="zh-CN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930775" y="2096135"/>
            <a:ext cx="4347210" cy="443230"/>
          </a:xfrm>
          <a:prstGeom prst="rect">
            <a:avLst/>
          </a:prstGeom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Ubuntu18.04 (ARM v8)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999990" y="585470"/>
            <a:ext cx="1064895" cy="436880"/>
          </a:xfrm>
          <a:prstGeom prst="rect">
            <a:avLst/>
          </a:prstGeom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Mission Control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153785" y="585470"/>
            <a:ext cx="1192530" cy="436880"/>
          </a:xfrm>
          <a:prstGeom prst="rect">
            <a:avLst/>
          </a:prstGeom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448550" y="585470"/>
            <a:ext cx="1253490" cy="436880"/>
          </a:xfrm>
          <a:prstGeom prst="rect">
            <a:avLst/>
          </a:prstGeom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Geolocaton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804275" y="585470"/>
            <a:ext cx="399415" cy="436880"/>
          </a:xfrm>
          <a:prstGeom prst="rect">
            <a:avLst/>
          </a:prstGeom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999355" y="3054350"/>
            <a:ext cx="1892935" cy="436880"/>
          </a:xfrm>
          <a:prstGeom prst="rect">
            <a:avLst/>
          </a:prstGeom>
          <a:ln w="317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Flight Control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310120" y="3054350"/>
            <a:ext cx="1892935" cy="436880"/>
          </a:xfrm>
          <a:prstGeom prst="rect">
            <a:avLst/>
          </a:prstGeom>
          <a:ln w="317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 Control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157595" y="3851275"/>
            <a:ext cx="1892935" cy="436880"/>
          </a:xfrm>
          <a:prstGeom prst="rect">
            <a:avLst/>
          </a:prstGeom>
          <a:ln w="317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Sensor Manage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左箭头 38"/>
          <p:cNvSpPr/>
          <p:nvPr/>
        </p:nvSpPr>
        <p:spPr>
          <a:xfrm>
            <a:off x="4596130" y="426720"/>
            <a:ext cx="274320" cy="179070"/>
          </a:xfrm>
          <a:prstGeom prst="lef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左箭头 39"/>
          <p:cNvSpPr/>
          <p:nvPr/>
        </p:nvSpPr>
        <p:spPr>
          <a:xfrm>
            <a:off x="4596130" y="2776220"/>
            <a:ext cx="274320" cy="179070"/>
          </a:xfrm>
          <a:prstGeom prst="lef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4930775" y="6072505"/>
            <a:ext cx="4347210" cy="443230"/>
          </a:xfrm>
          <a:prstGeom prst="rect">
            <a:avLst/>
          </a:prstGeom>
          <a:ln w="31750">
            <a:solidFill>
              <a:schemeClr val="accent6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Ubuntu18.04 (X86)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930775" y="5635625"/>
            <a:ext cx="4347845" cy="436880"/>
          </a:xfrm>
          <a:prstGeom prst="rect">
            <a:avLst/>
          </a:prstGeom>
          <a:ln w="31750">
            <a:solidFill>
              <a:schemeClr val="accent6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ROS </a:t>
            </a:r>
            <a:endParaRPr lang="zh-CN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115560" y="4898390"/>
            <a:ext cx="1701800" cy="436880"/>
          </a:xfrm>
          <a:prstGeom prst="rect">
            <a:avLst/>
          </a:prstGeom>
          <a:ln w="31750">
            <a:solidFill>
              <a:schemeClr val="accent6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Mission control &amp; Monitor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979920" y="4898390"/>
            <a:ext cx="1192530" cy="436880"/>
          </a:xfrm>
          <a:prstGeom prst="rect">
            <a:avLst/>
          </a:prstGeom>
          <a:ln w="31750">
            <a:solidFill>
              <a:schemeClr val="accent6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Images Process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567420" y="4898390"/>
            <a:ext cx="399415" cy="436880"/>
          </a:xfrm>
          <a:prstGeom prst="rect">
            <a:avLst/>
          </a:prstGeom>
          <a:ln w="31750">
            <a:solidFill>
              <a:schemeClr val="accent6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左箭头 45"/>
          <p:cNvSpPr/>
          <p:nvPr/>
        </p:nvSpPr>
        <p:spPr>
          <a:xfrm>
            <a:off x="4596130" y="4760595"/>
            <a:ext cx="274320" cy="179070"/>
          </a:xfrm>
          <a:prstGeom prst="lef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7" name="直接连接符 46"/>
          <p:cNvCxnSpPr/>
          <p:nvPr/>
        </p:nvCxnSpPr>
        <p:spPr>
          <a:xfrm>
            <a:off x="2985135" y="4525010"/>
            <a:ext cx="6466205" cy="0"/>
          </a:xfrm>
          <a:prstGeom prst="line">
            <a:avLst/>
          </a:prstGeom>
          <a:ln w="2857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1026" idx="1"/>
            <a:endCxn id="3" idx="1"/>
          </p:cNvCxnSpPr>
          <p:nvPr/>
        </p:nvCxnSpPr>
        <p:spPr>
          <a:xfrm rot="10800000" flipH="1" flipV="1">
            <a:off x="2435225" y="3441065"/>
            <a:ext cx="278765" cy="2160905"/>
          </a:xfrm>
          <a:prstGeom prst="curvedConnector3">
            <a:avLst>
              <a:gd name="adj1" fmla="val -85421"/>
            </a:avLst>
          </a:prstGeom>
          <a:ln w="28575">
            <a:solidFill>
              <a:srgbClr val="00B0F0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/>
          <p:cNvCxnSpPr>
            <a:stCxn id="1028" idx="1"/>
            <a:endCxn id="3" idx="1"/>
          </p:cNvCxnSpPr>
          <p:nvPr/>
        </p:nvCxnSpPr>
        <p:spPr>
          <a:xfrm rot="10800000" flipV="1">
            <a:off x="2714625" y="785495"/>
            <a:ext cx="327025" cy="4817110"/>
          </a:xfrm>
          <a:prstGeom prst="curvedConnector3">
            <a:avLst>
              <a:gd name="adj1" fmla="val 369708"/>
            </a:avLst>
          </a:prstGeom>
          <a:ln w="28575">
            <a:solidFill>
              <a:srgbClr val="00B0F0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15" idx="2"/>
            <a:endCxn id="9" idx="0"/>
          </p:cNvCxnSpPr>
          <p:nvPr/>
        </p:nvCxnSpPr>
        <p:spPr>
          <a:xfrm>
            <a:off x="7104380" y="2539365"/>
            <a:ext cx="0" cy="206375"/>
          </a:xfrm>
          <a:prstGeom prst="straightConnector1">
            <a:avLst/>
          </a:prstGeom>
          <a:ln w="317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平行四边形 4"/>
          <p:cNvSpPr/>
          <p:nvPr/>
        </p:nvSpPr>
        <p:spPr>
          <a:xfrm rot="5220000">
            <a:off x="4450080" y="1243965"/>
            <a:ext cx="2322830" cy="2364740"/>
          </a:xfrm>
          <a:prstGeom prst="parallelogram">
            <a:avLst>
              <a:gd name="adj" fmla="val 30989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平行四边形 5"/>
          <p:cNvSpPr/>
          <p:nvPr/>
        </p:nvSpPr>
        <p:spPr>
          <a:xfrm rot="4680000">
            <a:off x="2649220" y="3667125"/>
            <a:ext cx="1520190" cy="1165225"/>
          </a:xfrm>
          <a:prstGeom prst="parallelogram">
            <a:avLst>
              <a:gd name="adj" fmla="val 56895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平行四边形 6"/>
          <p:cNvSpPr/>
          <p:nvPr/>
        </p:nvSpPr>
        <p:spPr>
          <a:xfrm rot="20160000">
            <a:off x="6771640" y="4032250"/>
            <a:ext cx="2070735" cy="850900"/>
          </a:xfrm>
          <a:prstGeom prst="parallelogram">
            <a:avLst>
              <a:gd name="adj" fmla="val 49768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5552440" y="2399030"/>
            <a:ext cx="2047875" cy="1683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7959090" y="4384675"/>
            <a:ext cx="1298575" cy="10674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12" idx="3"/>
          </p:cNvCxnSpPr>
          <p:nvPr/>
        </p:nvCxnSpPr>
        <p:spPr>
          <a:xfrm flipH="1">
            <a:off x="3616325" y="2477770"/>
            <a:ext cx="1936115" cy="1461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1468120" y="4148455"/>
            <a:ext cx="1915160" cy="15405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5531485" y="2354580"/>
            <a:ext cx="144145" cy="1441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336925" y="4082415"/>
            <a:ext cx="144145" cy="1441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7814945" y="4240530"/>
            <a:ext cx="144145" cy="1441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323975" y="5688965"/>
            <a:ext cx="144145" cy="1441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9257665" y="5452110"/>
            <a:ext cx="144145" cy="1441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直接连接符 17"/>
          <p:cNvCxnSpPr>
            <a:endCxn id="15" idx="7"/>
          </p:cNvCxnSpPr>
          <p:nvPr/>
        </p:nvCxnSpPr>
        <p:spPr>
          <a:xfrm flipH="1">
            <a:off x="1447165" y="3023870"/>
            <a:ext cx="4199890" cy="26860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/>
        </p:nvSpPr>
        <p:spPr>
          <a:xfrm>
            <a:off x="2414905" y="2152650"/>
            <a:ext cx="3223895" cy="615950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RGB Image-based Detector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638800" y="2152650"/>
            <a:ext cx="3223895" cy="615950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Thermal Image-based Detector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2915285" y="3486150"/>
            <a:ext cx="358775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4846955" y="3486150"/>
            <a:ext cx="358775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6175375" y="3486150"/>
            <a:ext cx="358775" cy="35877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8107680" y="3486150"/>
            <a:ext cx="358775" cy="35877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接箭头连接符 21"/>
          <p:cNvCxnSpPr>
            <a:stCxn id="15" idx="2"/>
            <a:endCxn id="18" idx="0"/>
          </p:cNvCxnSpPr>
          <p:nvPr/>
        </p:nvCxnSpPr>
        <p:spPr>
          <a:xfrm flipH="1">
            <a:off x="3094990" y="2768600"/>
            <a:ext cx="932180" cy="71755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6" idx="2"/>
            <a:endCxn id="20" idx="0"/>
          </p:cNvCxnSpPr>
          <p:nvPr/>
        </p:nvCxnSpPr>
        <p:spPr>
          <a:xfrm flipH="1">
            <a:off x="6355080" y="2768600"/>
            <a:ext cx="895985" cy="71755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16" idx="2"/>
            <a:endCxn id="21" idx="0"/>
          </p:cNvCxnSpPr>
          <p:nvPr/>
        </p:nvCxnSpPr>
        <p:spPr>
          <a:xfrm>
            <a:off x="7251065" y="2768600"/>
            <a:ext cx="1036320" cy="71755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5" idx="2"/>
            <a:endCxn id="19" idx="0"/>
          </p:cNvCxnSpPr>
          <p:nvPr/>
        </p:nvCxnSpPr>
        <p:spPr>
          <a:xfrm>
            <a:off x="4027170" y="2768600"/>
            <a:ext cx="999490" cy="71755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2915285" y="4735195"/>
            <a:ext cx="358775" cy="35877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endParaRPr lang="en-US" altLang="zh-CN" sz="1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6175375" y="4728210"/>
            <a:ext cx="358775" cy="35877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NP</a:t>
            </a:r>
            <a:endParaRPr lang="en-US" altLang="zh-CN" sz="1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4846955" y="4735195"/>
            <a:ext cx="358775" cy="35877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PN</a:t>
            </a:r>
            <a:endParaRPr lang="en-US" altLang="zh-CN" sz="1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8125460" y="4735195"/>
            <a:ext cx="358775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NN</a:t>
            </a:r>
            <a:endParaRPr lang="en-US" altLang="zh-CN" sz="1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直接箭头连接符 35"/>
          <p:cNvCxnSpPr>
            <a:stCxn id="20" idx="4"/>
            <a:endCxn id="31" idx="0"/>
          </p:cNvCxnSpPr>
          <p:nvPr/>
        </p:nvCxnSpPr>
        <p:spPr>
          <a:xfrm flipH="1">
            <a:off x="3094990" y="3844925"/>
            <a:ext cx="3260090" cy="89027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18" idx="4"/>
          </p:cNvCxnSpPr>
          <p:nvPr/>
        </p:nvCxnSpPr>
        <p:spPr>
          <a:xfrm>
            <a:off x="3094990" y="3844925"/>
            <a:ext cx="8890" cy="883285"/>
          </a:xfrm>
          <a:prstGeom prst="straightConnector1">
            <a:avLst/>
          </a:prstGeom>
          <a:ln w="317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21" idx="4"/>
            <a:endCxn id="33" idx="0"/>
          </p:cNvCxnSpPr>
          <p:nvPr/>
        </p:nvCxnSpPr>
        <p:spPr>
          <a:xfrm flipH="1">
            <a:off x="6355080" y="3844925"/>
            <a:ext cx="1932305" cy="883285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stCxn id="18" idx="4"/>
            <a:endCxn id="33" idx="0"/>
          </p:cNvCxnSpPr>
          <p:nvPr/>
        </p:nvCxnSpPr>
        <p:spPr>
          <a:xfrm>
            <a:off x="3094990" y="3844925"/>
            <a:ext cx="3260090" cy="883285"/>
          </a:xfrm>
          <a:prstGeom prst="straightConnector1">
            <a:avLst/>
          </a:prstGeom>
          <a:ln w="317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19" idx="4"/>
            <a:endCxn id="34" idx="0"/>
          </p:cNvCxnSpPr>
          <p:nvPr/>
        </p:nvCxnSpPr>
        <p:spPr>
          <a:xfrm>
            <a:off x="5026660" y="3844925"/>
            <a:ext cx="0" cy="890270"/>
          </a:xfrm>
          <a:prstGeom prst="straightConnector1">
            <a:avLst/>
          </a:prstGeom>
          <a:ln w="317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19" idx="4"/>
            <a:endCxn id="35" idx="0"/>
          </p:cNvCxnSpPr>
          <p:nvPr/>
        </p:nvCxnSpPr>
        <p:spPr>
          <a:xfrm>
            <a:off x="5026660" y="3844925"/>
            <a:ext cx="3278505" cy="890270"/>
          </a:xfrm>
          <a:prstGeom prst="straightConnector1">
            <a:avLst/>
          </a:prstGeom>
          <a:ln w="317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20" idx="4"/>
            <a:endCxn id="34" idx="0"/>
          </p:cNvCxnSpPr>
          <p:nvPr/>
        </p:nvCxnSpPr>
        <p:spPr>
          <a:xfrm flipH="1">
            <a:off x="5026660" y="3844925"/>
            <a:ext cx="1328420" cy="89027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21" idx="4"/>
            <a:endCxn id="35" idx="0"/>
          </p:cNvCxnSpPr>
          <p:nvPr/>
        </p:nvCxnSpPr>
        <p:spPr>
          <a:xfrm>
            <a:off x="8287385" y="3844925"/>
            <a:ext cx="17780" cy="89027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2380298" y="1784350"/>
            <a:ext cx="107378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Thread 1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822883" y="1784350"/>
            <a:ext cx="107378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Thread 2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3104515" y="5631180"/>
            <a:ext cx="1783080" cy="615950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 the thermal location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421630" y="5631180"/>
            <a:ext cx="1866265" cy="615950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Using a lower threshold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7663180" y="5631180"/>
            <a:ext cx="1283335" cy="615950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Negative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cxnSp>
        <p:nvCxnSpPr>
          <p:cNvPr id="60" name="直接箭头连接符 59"/>
          <p:cNvCxnSpPr>
            <a:stCxn id="31" idx="4"/>
            <a:endCxn id="57" idx="0"/>
          </p:cNvCxnSpPr>
          <p:nvPr/>
        </p:nvCxnSpPr>
        <p:spPr>
          <a:xfrm>
            <a:off x="3094990" y="5093970"/>
            <a:ext cx="901065" cy="53721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34" idx="4"/>
            <a:endCxn id="57" idx="0"/>
          </p:cNvCxnSpPr>
          <p:nvPr/>
        </p:nvCxnSpPr>
        <p:spPr>
          <a:xfrm flipH="1">
            <a:off x="3996055" y="5093970"/>
            <a:ext cx="1030605" cy="53721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33" idx="4"/>
            <a:endCxn id="58" idx="0"/>
          </p:cNvCxnSpPr>
          <p:nvPr/>
        </p:nvCxnSpPr>
        <p:spPr>
          <a:xfrm>
            <a:off x="6355080" y="5086985"/>
            <a:ext cx="0" cy="544195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35" idx="4"/>
            <a:endCxn id="59" idx="0"/>
          </p:cNvCxnSpPr>
          <p:nvPr/>
        </p:nvCxnSpPr>
        <p:spPr>
          <a:xfrm>
            <a:off x="8305165" y="5093970"/>
            <a:ext cx="0" cy="537210"/>
          </a:xfrm>
          <a:prstGeom prst="straightConnector1">
            <a:avLst/>
          </a:prstGeom>
          <a:ln w="317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4218305" y="200025"/>
            <a:ext cx="282321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RGB &amp; Thermal Images Captured at the same time stamp</a:t>
            </a:r>
            <a:endParaRPr lang="en-US" altLang="zh-CN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1"/>
          <a:srcRect r="18454"/>
          <a:stretch>
            <a:fillRect/>
          </a:stretch>
        </p:blipFill>
        <p:spPr>
          <a:xfrm>
            <a:off x="4027170" y="783590"/>
            <a:ext cx="1606550" cy="127000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l="6238"/>
          <a:stretch>
            <a:fillRect/>
          </a:stretch>
        </p:blipFill>
        <p:spPr>
          <a:xfrm>
            <a:off x="5638800" y="782320"/>
            <a:ext cx="1584325" cy="1271270"/>
          </a:xfrm>
          <a:prstGeom prst="rect">
            <a:avLst/>
          </a:prstGeom>
        </p:spPr>
      </p:pic>
      <p:sp>
        <p:nvSpPr>
          <p:cNvPr id="2" name="椭圆 1"/>
          <p:cNvSpPr/>
          <p:nvPr/>
        </p:nvSpPr>
        <p:spPr>
          <a:xfrm>
            <a:off x="9662795" y="5434965"/>
            <a:ext cx="358775" cy="35877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9662795" y="5888355"/>
            <a:ext cx="358775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121265" y="5425440"/>
            <a:ext cx="9067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121265" y="5878830"/>
            <a:ext cx="9575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negative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r="43666"/>
          <a:stretch>
            <a:fillRect/>
          </a:stretch>
        </p:blipFill>
        <p:spPr>
          <a:xfrm flipH="1">
            <a:off x="4414520" y="1438910"/>
            <a:ext cx="3362960" cy="397954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009265" y="1955800"/>
            <a:ext cx="919480" cy="36830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Gimbal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416811" y="2565400"/>
            <a:ext cx="1539240" cy="36830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Wide Camrea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78038" y="3726180"/>
            <a:ext cx="1861185" cy="36830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Infrared Camera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53310" y="4317365"/>
            <a:ext cx="1598930" cy="36830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Zoom Camera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122488" y="3190875"/>
            <a:ext cx="1848485" cy="36830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Lisar Rangefiner</a:t>
            </a:r>
            <a:endParaRPr lang="en-US" altLang="zh-CN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直接箭头连接符 12"/>
          <p:cNvCxnSpPr>
            <a:stCxn id="7" idx="3"/>
          </p:cNvCxnSpPr>
          <p:nvPr/>
        </p:nvCxnSpPr>
        <p:spPr>
          <a:xfrm flipV="1">
            <a:off x="3928745" y="2139315"/>
            <a:ext cx="1852930" cy="635"/>
          </a:xfrm>
          <a:prstGeom prst="straightConnector1">
            <a:avLst/>
          </a:prstGeom>
          <a:ln w="28575" cmpd="sng">
            <a:solidFill>
              <a:schemeClr val="accent5"/>
            </a:solidFill>
            <a:prstDash val="solid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8" idx="3"/>
          </p:cNvCxnSpPr>
          <p:nvPr/>
        </p:nvCxnSpPr>
        <p:spPr>
          <a:xfrm>
            <a:off x="3956050" y="2749550"/>
            <a:ext cx="1617345" cy="1048385"/>
          </a:xfrm>
          <a:prstGeom prst="straightConnector1">
            <a:avLst/>
          </a:prstGeom>
          <a:ln w="28575" cmpd="sng">
            <a:solidFill>
              <a:schemeClr val="accent5"/>
            </a:solidFill>
            <a:prstDash val="solid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1" idx="3"/>
          </p:cNvCxnSpPr>
          <p:nvPr/>
        </p:nvCxnSpPr>
        <p:spPr>
          <a:xfrm>
            <a:off x="3971290" y="3375025"/>
            <a:ext cx="885825" cy="498475"/>
          </a:xfrm>
          <a:prstGeom prst="straightConnector1">
            <a:avLst/>
          </a:prstGeom>
          <a:ln w="28575" cmpd="sng">
            <a:solidFill>
              <a:schemeClr val="accent5"/>
            </a:solidFill>
            <a:prstDash val="solid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3896995" y="4583430"/>
            <a:ext cx="1939290" cy="231140"/>
          </a:xfrm>
          <a:prstGeom prst="straightConnector1">
            <a:avLst/>
          </a:prstGeom>
          <a:ln w="28575" cmpd="sng">
            <a:solidFill>
              <a:schemeClr val="accent5"/>
            </a:solidFill>
            <a:prstDash val="solid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3895090" y="3910330"/>
            <a:ext cx="1082040" cy="508635"/>
          </a:xfrm>
          <a:prstGeom prst="straightConnector1">
            <a:avLst/>
          </a:prstGeom>
          <a:ln w="28575" cmpd="sng">
            <a:solidFill>
              <a:schemeClr val="accent5"/>
            </a:solidFill>
            <a:prstDash val="solid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6" name="Picture 2" descr="Matrice 300 RTK – Built Tough. Works Smart. – DJI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390" y="0"/>
            <a:ext cx="9761855" cy="6508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l="6892" t="32411" r="14944" b="4827"/>
          <a:stretch>
            <a:fillRect/>
          </a:stretch>
        </p:blipFill>
        <p:spPr>
          <a:xfrm>
            <a:off x="2888615" y="1209675"/>
            <a:ext cx="6414770" cy="44392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rcRect t="14136" b="13707"/>
          <a:stretch>
            <a:fillRect/>
          </a:stretch>
        </p:blipFill>
        <p:spPr>
          <a:xfrm>
            <a:off x="3104515" y="1270635"/>
            <a:ext cx="5982970" cy="4317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2035" y="1825625"/>
            <a:ext cx="4124325" cy="24168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r="7246"/>
          <a:stretch>
            <a:fillRect/>
          </a:stretch>
        </p:blipFill>
        <p:spPr>
          <a:xfrm>
            <a:off x="1847850" y="1814195"/>
            <a:ext cx="4056380" cy="2428240"/>
          </a:xfrm>
          <a:prstGeom prst="rect">
            <a:avLst/>
          </a:prstGeom>
        </p:spPr>
      </p:pic>
      <p:sp>
        <p:nvSpPr>
          <p:cNvPr id="19" name="椭圆 18"/>
          <p:cNvSpPr/>
          <p:nvPr/>
        </p:nvSpPr>
        <p:spPr>
          <a:xfrm>
            <a:off x="5240020" y="3803015"/>
            <a:ext cx="664210" cy="3587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2x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9582150" y="3803015"/>
            <a:ext cx="664210" cy="3587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5x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3411</Words>
  <Application>WPS 演示</Application>
  <PresentationFormat>宽屏</PresentationFormat>
  <Paragraphs>340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Times New Roman</vt:lpstr>
      <vt:lpstr>Cambria Math</vt:lpstr>
      <vt:lpstr>微软雅黑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Shun</dc:creator>
  <cp:lastModifiedBy>ls</cp:lastModifiedBy>
  <cp:revision>80</cp:revision>
  <dcterms:created xsi:type="dcterms:W3CDTF">2022-02-16T15:46:30Z</dcterms:created>
  <dcterms:modified xsi:type="dcterms:W3CDTF">2022-02-16T15:46:30Z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2052-11.1.0.10920</vt:lpwstr>
  </property>
</Properties>
</file>

<file path=docProps/thumbnail.jpeg>
</file>